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9" r:id="rId2"/>
    <p:sldId id="257" r:id="rId3"/>
    <p:sldId id="260" r:id="rId4"/>
    <p:sldId id="271" r:id="rId5"/>
    <p:sldId id="258" r:id="rId6"/>
    <p:sldId id="264" r:id="rId7"/>
    <p:sldId id="263" r:id="rId8"/>
    <p:sldId id="265" r:id="rId9"/>
    <p:sldId id="266" r:id="rId10"/>
    <p:sldId id="268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8A2"/>
    <a:srgbClr val="0058A3"/>
    <a:srgbClr val="497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39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0183-F702-4711-B78B-2FC7E5EC4687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F0E-9AE0-42A0-996A-12E92FC53B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4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A1D8-44FB-4F4B-A13C-1C74AD9DC67C}" type="datetime1">
              <a:rPr lang="de-DE" smtClean="0"/>
              <a:t>20.11.2023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55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CDA-F0E5-491A-ABC5-5FF5BE14112F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5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62077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D52C-1607-4085-BF94-F2B440E22094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84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32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4F48-D612-4F95-9269-4B5006B133EB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4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F649-D390-4BF2-A8CE-E8102FD9AFD7}" type="datetime1">
              <a:rPr lang="de-DE" smtClean="0"/>
              <a:t>20.11.2023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168454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8019-DE2F-45BE-B826-60F74A794497}" type="datetime1">
              <a:rPr lang="de-DE" smtClean="0"/>
              <a:t>20.11.2023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9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150-BE76-4B67-B9C8-C1495C05AF03}" type="datetime1">
              <a:rPr lang="de-DE" smtClean="0"/>
              <a:t>20.11.2023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8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82F2-4678-463F-928E-BFB158328938}" type="datetime1">
              <a:rPr lang="de-DE" smtClean="0"/>
              <a:t>20.11.2023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52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CDC1-E7A8-409E-B3F2-42461B0FFD3F}" type="datetime1">
              <a:rPr lang="de-DE" smtClean="0"/>
              <a:t>20.11.2023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01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D15-4C9C-4E5F-9EAF-1FE9BCD86404}" type="datetime1">
              <a:rPr lang="de-DE" smtClean="0"/>
              <a:t>20.11.2023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59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1558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58A2"/>
                </a:solidFill>
              </a:defRPr>
            </a:lvl1pPr>
          </a:lstStyle>
          <a:p>
            <a:fld id="{69FC9BC5-4EAA-4CEA-AB46-1768429B79CB}" type="datetime1">
              <a:rPr lang="de-DE" smtClean="0"/>
              <a:t>20.11.2023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8A2"/>
                </a:solidFill>
              </a:defRPr>
            </a:lvl1pPr>
          </a:lstStyle>
          <a:p>
            <a:r>
              <a:rPr lang="de-DE" dirty="0" smtClean="0"/>
              <a:t>DSV – Deutscher Segelflugverband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58A2"/>
                </a:solidFill>
              </a:defRPr>
            </a:lvl1pPr>
          </a:lstStyle>
          <a:p>
            <a:fld id="{556950B7-A2FB-4100-903A-A818674660F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694" y="219514"/>
            <a:ext cx="973077" cy="609826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184150" y="6259033"/>
            <a:ext cx="11674697" cy="78267"/>
          </a:xfrm>
          <a:prstGeom prst="roundRect">
            <a:avLst/>
          </a:prstGeom>
          <a:solidFill>
            <a:srgbClr val="015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 rot="16200000">
            <a:off x="-2756804" y="3362235"/>
            <a:ext cx="6224146" cy="51463"/>
          </a:xfrm>
          <a:prstGeom prst="round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0" y="332656"/>
            <a:ext cx="10140772" cy="56469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11691" y="332656"/>
            <a:ext cx="576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HAARDT</a:t>
            </a:r>
            <a:endParaRPr lang="de-DE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0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Impessionen</a:t>
            </a:r>
            <a:r>
              <a:rPr lang="de-DE" dirty="0" smtClean="0"/>
              <a:t> aus FL160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 descr="C:\Users\Thomas\Documents\DSV-AUL\Wellenflug\Impressionen aus FL1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2" y="1884556"/>
            <a:ext cx="8062331" cy="37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9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 descr="C:\Users\Thomas\Documents\DSV-AUL\Wellenflug\Haard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29" y="1326995"/>
            <a:ext cx="7783551" cy="407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0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12</a:t>
            </a:fld>
            <a:endParaRPr lang="de-DE"/>
          </a:p>
        </p:txBody>
      </p:sp>
      <p:pic>
        <p:nvPicPr>
          <p:cNvPr id="3074" name="Picture 2" descr="C:\Users\Thomas\Documents\DSV-AUL\Wellenflug\Wel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83" y="1215483"/>
            <a:ext cx="8140389" cy="42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7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0" y="332656"/>
            <a:ext cx="10140772" cy="56469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11691" y="332656"/>
            <a:ext cx="576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HAARDT</a:t>
            </a:r>
            <a:endParaRPr lang="de-DE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0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08" y="457201"/>
            <a:ext cx="4950190" cy="56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A90A-F40A-4F3B-9B0E-3AC43EE70BF9}" type="datetime1">
              <a:rPr lang="de-DE" smtClean="0"/>
              <a:t>20.11.2023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3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04" y="167268"/>
            <a:ext cx="5680502" cy="58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05.10.2023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DSV – Deutscher Segelflugverband e.V.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0B7-A2FB-4100-903A-A818674660FD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951464" y="1293541"/>
            <a:ext cx="8586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2</a:t>
            </a:r>
          </a:p>
          <a:p>
            <a:r>
              <a:rPr lang="de-DE" dirty="0"/>
              <a:t>Haardt</a:t>
            </a:r>
          </a:p>
          <a:p>
            <a:r>
              <a:rPr lang="de-DE" dirty="0"/>
              <a:t>Seitliche Begrenzung:</a:t>
            </a:r>
          </a:p>
          <a:p>
            <a:r>
              <a:rPr lang="de-DE" dirty="0"/>
              <a:t>49 37 45 N 008 26 37 O – 49 08 41 N 008 22 57 O – 49 05 01 N 008 22 32 O –</a:t>
            </a:r>
          </a:p>
          <a:p>
            <a:r>
              <a:rPr lang="de-DE" dirty="0"/>
              <a:t>49 05 00 N 008 13 30 O – 49 11 42 N 007 57 48 O – 49 18 31 N 008 00 55 O –</a:t>
            </a:r>
          </a:p>
          <a:p>
            <a:r>
              <a:rPr lang="de-DE" dirty="0"/>
              <a:t>49 36 31 N 008 06 10 O – 49 37 45 N 008 26 37 O.</a:t>
            </a:r>
          </a:p>
          <a:p>
            <a:r>
              <a:rPr lang="de-DE" dirty="0"/>
              <a:t>Vertikale Begrenzung:</a:t>
            </a:r>
          </a:p>
          <a:p>
            <a:r>
              <a:rPr lang="de-DE" dirty="0"/>
              <a:t>Flugfläche 100 bis zur durch die von der Flugverkehrskontrollstelle Langen in</a:t>
            </a:r>
          </a:p>
          <a:p>
            <a:r>
              <a:rPr lang="de-DE" dirty="0"/>
              <a:t>Abhängigkeit der aktuellen Verkehrssituation festgelegten Obergrenze, jedoch</a:t>
            </a:r>
          </a:p>
          <a:p>
            <a:r>
              <a:rPr lang="de-DE" dirty="0"/>
              <a:t>maximal Flugfläche 195;</a:t>
            </a:r>
          </a:p>
        </p:txBody>
      </p:sp>
    </p:spTree>
    <p:extLst>
      <p:ext uri="{BB962C8B-B14F-4D97-AF65-F5344CB8AC3E}">
        <p14:creationId xmlns:p14="http://schemas.microsoft.com/office/powerpoint/2010/main" val="397964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4177"/>
            <a:ext cx="9144000" cy="970156"/>
          </a:xfrm>
        </p:spPr>
        <p:txBody>
          <a:bodyPr>
            <a:normAutofit/>
          </a:bodyPr>
          <a:lstStyle/>
          <a:p>
            <a:r>
              <a:rPr lang="de-DE" sz="3600" dirty="0"/>
              <a:t>Segelflugsektor „HAARDT“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144000" cy="4337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3900" b="1" u="sng" dirty="0">
                <a:solidFill>
                  <a:srgbClr val="00B050"/>
                </a:solidFill>
                <a:ea typeface="Calibri"/>
                <a:cs typeface="Times New Roman"/>
              </a:rPr>
              <a:t>AKTIVIERUNG</a:t>
            </a:r>
            <a:endParaRPr lang="de-DE" sz="39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 </a:t>
            </a:r>
            <a:endParaRPr lang="de-DE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Spätestens </a:t>
            </a:r>
            <a:r>
              <a:rPr lang="de-DE" b="1" dirty="0">
                <a:ea typeface="Calibri"/>
                <a:cs typeface="Times New Roman"/>
              </a:rPr>
              <a:t>EINE</a:t>
            </a:r>
            <a:r>
              <a:rPr lang="de-DE" dirty="0">
                <a:ea typeface="Calibri"/>
                <a:cs typeface="Times New Roman"/>
              </a:rPr>
              <a:t> Stunde vorher beim Wachleiter Langen ACC</a:t>
            </a:r>
            <a:endParaRPr lang="de-DE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Telefon 06103-707-6200</a:t>
            </a:r>
            <a:endParaRPr lang="de-DE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 </a:t>
            </a:r>
            <a:endParaRPr lang="de-DE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ea typeface="Calibri"/>
                <a:cs typeface="Times New Roman"/>
              </a:rPr>
              <a:t>In Ausnahmefällen kurzfristig</a:t>
            </a:r>
            <a:endParaRPr lang="de-DE" sz="1800" dirty="0">
              <a:ea typeface="Calibri"/>
              <a:cs typeface="Times New Roman"/>
            </a:endParaRPr>
          </a:p>
          <a:p>
            <a:r>
              <a:rPr lang="de-DE" dirty="0" err="1">
                <a:ea typeface="Calibri"/>
                <a:cs typeface="Times New Roman"/>
              </a:rPr>
              <a:t>zFIS</a:t>
            </a:r>
            <a:r>
              <a:rPr lang="de-DE" dirty="0">
                <a:ea typeface="Calibri"/>
                <a:cs typeface="Times New Roman"/>
              </a:rPr>
              <a:t> 123.525 MHz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9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4177"/>
            <a:ext cx="9144000" cy="970156"/>
          </a:xfrm>
        </p:spPr>
        <p:txBody>
          <a:bodyPr>
            <a:normAutofit/>
          </a:bodyPr>
          <a:lstStyle/>
          <a:p>
            <a:r>
              <a:rPr lang="de-DE" sz="3600" dirty="0"/>
              <a:t>Segelflugsektor „HAARDT“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144000" cy="38862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 </a:t>
            </a:r>
          </a:p>
          <a:p>
            <a:r>
              <a:rPr lang="de-DE" sz="3600" b="1" u="sng" dirty="0"/>
              <a:t>Einflug und Ausflug</a:t>
            </a:r>
            <a:endParaRPr lang="de-DE" sz="3600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dirty="0"/>
              <a:t>Vor </a:t>
            </a:r>
            <a:r>
              <a:rPr lang="de-DE" b="1" dirty="0">
                <a:solidFill>
                  <a:srgbClr val="00B050"/>
                </a:solidFill>
              </a:rPr>
              <a:t>EINFLUG</a:t>
            </a:r>
            <a:r>
              <a:rPr lang="de-DE" dirty="0"/>
              <a:t> bei </a:t>
            </a:r>
            <a:r>
              <a:rPr lang="de-DE" dirty="0" err="1"/>
              <a:t>zFIS</a:t>
            </a:r>
            <a:r>
              <a:rPr lang="de-DE" dirty="0"/>
              <a:t> 123.525 Status und Höhenband abfragen</a:t>
            </a:r>
          </a:p>
          <a:p>
            <a:r>
              <a:rPr lang="de-DE" dirty="0"/>
              <a:t>und</a:t>
            </a:r>
          </a:p>
          <a:p>
            <a:r>
              <a:rPr lang="de-DE" b="1" dirty="0"/>
              <a:t>Einflug melden</a:t>
            </a:r>
            <a:r>
              <a:rPr lang="de-DE" dirty="0"/>
              <a:t> und </a:t>
            </a:r>
            <a:r>
              <a:rPr lang="de-DE" b="1" dirty="0"/>
              <a:t>hörbereit</a:t>
            </a:r>
            <a:r>
              <a:rPr lang="de-DE" dirty="0"/>
              <a:t> </a:t>
            </a:r>
            <a:r>
              <a:rPr lang="de-DE" dirty="0" smtClean="0"/>
              <a:t>bleiben</a:t>
            </a:r>
          </a:p>
          <a:p>
            <a:endParaRPr lang="de-DE" dirty="0"/>
          </a:p>
          <a:p>
            <a:r>
              <a:rPr lang="de-DE" dirty="0"/>
              <a:t>beim Verlassen ebenfalls bei </a:t>
            </a:r>
            <a:r>
              <a:rPr lang="de-DE" dirty="0" err="1"/>
              <a:t>zFIS</a:t>
            </a:r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Ausflug</a:t>
            </a:r>
            <a:r>
              <a:rPr lang="de-DE" b="1" dirty="0"/>
              <a:t> melden</a:t>
            </a:r>
            <a:endParaRPr lang="de-DE" dirty="0"/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93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4177"/>
            <a:ext cx="9144000" cy="970156"/>
          </a:xfrm>
        </p:spPr>
        <p:txBody>
          <a:bodyPr>
            <a:normAutofit/>
          </a:bodyPr>
          <a:lstStyle/>
          <a:p>
            <a:r>
              <a:rPr lang="de-DE" sz="3600" dirty="0"/>
              <a:t>Segelflugsektor „HAARDT“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35151" y="1574157"/>
            <a:ext cx="9144000" cy="4163146"/>
          </a:xfrm>
        </p:spPr>
        <p:txBody>
          <a:bodyPr>
            <a:normAutofit fontScale="85000" lnSpcReduction="20000"/>
          </a:bodyPr>
          <a:lstStyle/>
          <a:p>
            <a:r>
              <a:rPr lang="de-DE" sz="3900" b="1" u="sng" dirty="0">
                <a:solidFill>
                  <a:srgbClr val="FF0000"/>
                </a:solidFill>
              </a:rPr>
              <a:t>DEAKTIVIERUNG</a:t>
            </a:r>
            <a:endParaRPr lang="de-DE" sz="3900" dirty="0">
              <a:solidFill>
                <a:srgbClr val="FF0000"/>
              </a:solidFill>
            </a:endParaRPr>
          </a:p>
          <a:p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Jederzeit mit einem </a:t>
            </a:r>
            <a:r>
              <a:rPr lang="de-DE" b="1" dirty="0"/>
              <a:t>VORLAUF</a:t>
            </a:r>
            <a:r>
              <a:rPr lang="de-DE" dirty="0"/>
              <a:t> von </a:t>
            </a:r>
            <a:r>
              <a:rPr lang="de-DE" b="1" dirty="0"/>
              <a:t>15 Minuten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dirty="0"/>
              <a:t>Wie verhalte ich mich?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Sektor UMGEHEND nach UNTEN verlassen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        UND                                                                                                                                        </a:t>
            </a:r>
            <a:r>
              <a:rPr lang="de-DE" dirty="0"/>
              <a:t>auf der Frequenz </a:t>
            </a:r>
            <a:r>
              <a:rPr lang="de-DE" dirty="0" err="1"/>
              <a:t>zFIS</a:t>
            </a:r>
            <a:r>
              <a:rPr lang="de-DE" dirty="0"/>
              <a:t> </a:t>
            </a:r>
            <a:r>
              <a:rPr lang="de-DE" b="1" dirty="0"/>
              <a:t>abmelden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4177"/>
            <a:ext cx="9144000" cy="970156"/>
          </a:xfrm>
        </p:spPr>
        <p:txBody>
          <a:bodyPr>
            <a:normAutofit/>
          </a:bodyPr>
          <a:lstStyle/>
          <a:p>
            <a:r>
              <a:rPr lang="de-DE" sz="3600" dirty="0"/>
              <a:t>Segelflugsektor „HAARDT“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144000" cy="3886200"/>
          </a:xfrm>
        </p:spPr>
        <p:txBody>
          <a:bodyPr>
            <a:normAutofit fontScale="92500" lnSpcReduction="10000"/>
          </a:bodyPr>
          <a:lstStyle/>
          <a:p>
            <a:endParaRPr lang="de-DE" sz="3600" b="1" dirty="0" smtClean="0">
              <a:solidFill>
                <a:srgbClr val="FF0000"/>
              </a:solidFill>
            </a:endParaRPr>
          </a:p>
          <a:p>
            <a:r>
              <a:rPr lang="de-DE" sz="3900" b="1" dirty="0" smtClean="0">
                <a:solidFill>
                  <a:srgbClr val="FF0000"/>
                </a:solidFill>
              </a:rPr>
              <a:t>Funkausfall</a:t>
            </a:r>
            <a:r>
              <a:rPr lang="de-DE" dirty="0"/>
              <a:t> </a:t>
            </a:r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dirty="0"/>
              <a:t>Das Gebiet </a:t>
            </a:r>
            <a:r>
              <a:rPr lang="de-DE" b="1" dirty="0"/>
              <a:t>sofort nach unten</a:t>
            </a:r>
            <a:r>
              <a:rPr lang="de-DE" dirty="0"/>
              <a:t> verlassen</a:t>
            </a:r>
          </a:p>
          <a:p>
            <a:r>
              <a:rPr lang="de-DE" dirty="0"/>
              <a:t>und</a:t>
            </a:r>
          </a:p>
          <a:p>
            <a:r>
              <a:rPr lang="de-DE" dirty="0"/>
              <a:t>nach der Landung den </a:t>
            </a:r>
            <a:r>
              <a:rPr lang="de-DE" b="1" dirty="0"/>
              <a:t>Wachleiter Langen informieren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4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4177"/>
            <a:ext cx="9144000" cy="970156"/>
          </a:xfrm>
        </p:spPr>
        <p:txBody>
          <a:bodyPr>
            <a:normAutofit/>
          </a:bodyPr>
          <a:lstStyle/>
          <a:p>
            <a:r>
              <a:rPr lang="de-DE" sz="3600" dirty="0"/>
              <a:t>Segelflugsektor „HAARDT“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9144000" cy="3886200"/>
          </a:xfrm>
        </p:spPr>
        <p:txBody>
          <a:bodyPr>
            <a:normAutofit lnSpcReduction="10000"/>
          </a:bodyPr>
          <a:lstStyle/>
          <a:p>
            <a:endParaRPr lang="de-DE" sz="3600" b="1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r>
              <a:rPr lang="de-DE" sz="3600" dirty="0" smtClean="0"/>
              <a:t>NFL </a:t>
            </a:r>
            <a:r>
              <a:rPr lang="de-DE" sz="3600" dirty="0" smtClean="0"/>
              <a:t>2023-1-2892</a:t>
            </a:r>
          </a:p>
          <a:p>
            <a:r>
              <a:rPr lang="de-DE" sz="2800" dirty="0" smtClean="0"/>
              <a:t>In Kraft 05.10.2023</a:t>
            </a:r>
            <a:endParaRPr lang="de-DE" sz="2800" dirty="0" smtClean="0"/>
          </a:p>
          <a:p>
            <a:r>
              <a:rPr lang="de-DE" dirty="0"/>
              <a:t>e</a:t>
            </a:r>
            <a:r>
              <a:rPr lang="de-DE" dirty="0" smtClean="0"/>
              <a:t>rsetzt</a:t>
            </a:r>
            <a:endParaRPr lang="de-DE" dirty="0" smtClean="0"/>
          </a:p>
          <a:p>
            <a:r>
              <a:rPr lang="de-DE" dirty="0" err="1" smtClean="0"/>
              <a:t>NfL</a:t>
            </a:r>
            <a:r>
              <a:rPr lang="de-DE" dirty="0" smtClean="0"/>
              <a:t> </a:t>
            </a:r>
            <a:r>
              <a:rPr lang="de-DE" dirty="0" smtClean="0"/>
              <a:t>2022-1-2635</a:t>
            </a:r>
            <a:endParaRPr lang="de-DE" dirty="0"/>
          </a:p>
          <a:p>
            <a:endParaRPr lang="de-DE" dirty="0"/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28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V-Präsentation-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SV-Präsentation-Vorlage.potx" id="{8BD6696C-026B-42FD-A6C8-104AD184A74B}" vid="{0974AF25-C7CA-4270-8843-8A0F4BBD8B2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DSV-Präsentation-Vorlage</Template>
  <TotalTime>0</TotalTime>
  <Words>187</Words>
  <Application>Microsoft Office PowerPoint</Application>
  <PresentationFormat>Benutzerdefiniert</PresentationFormat>
  <Paragraphs>80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DSV-Präsentation-Vorlage</vt:lpstr>
      <vt:lpstr>PowerPoint-Präsentation</vt:lpstr>
      <vt:lpstr>PowerPoint-Präsentation</vt:lpstr>
      <vt:lpstr>PowerPoint-Präsentation</vt:lpstr>
      <vt:lpstr>PowerPoint-Präsentation</vt:lpstr>
      <vt:lpstr>Segelflugsektor „HAARDT“</vt:lpstr>
      <vt:lpstr>Segelflugsektor „HAARDT“</vt:lpstr>
      <vt:lpstr>Segelflugsektor „HAARDT“</vt:lpstr>
      <vt:lpstr>Segelflugsektor „HAARDT“</vt:lpstr>
      <vt:lpstr>Segelflugsektor „HAARDT“</vt:lpstr>
      <vt:lpstr>Impessionen aus FL160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</cp:lastModifiedBy>
  <cp:revision>32</cp:revision>
  <dcterms:created xsi:type="dcterms:W3CDTF">2022-10-26T15:15:18Z</dcterms:created>
  <dcterms:modified xsi:type="dcterms:W3CDTF">2023-11-20T20:22:48Z</dcterms:modified>
</cp:coreProperties>
</file>